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gOzn6DpzXW0De8MoN9Yi3owkgK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קופית כותרת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1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1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טקסט אנכי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אנכית וטקסט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מקטע עליונה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1" algn="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1" algn="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ני תכנים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וואה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ריק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וכן עם כיתוב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מונה עם כיתוב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317443" y="1897139"/>
            <a:ext cx="8509200" cy="1015800"/>
          </a:xfrm>
          <a:prstGeom prst="rect">
            <a:avLst/>
          </a:prstGeom>
          <a:solidFill>
            <a:srgbClr val="DAE5F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Combo"/>
              <a:ea typeface="Combo"/>
              <a:cs typeface="Combo"/>
              <a:sym typeface="Combo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571861" y="2106540"/>
            <a:ext cx="6000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3600" u="none" cap="none" strike="noStrike">
                <a:solidFill>
                  <a:srgbClr val="000000"/>
                </a:solidFill>
                <a:latin typeface="Combo"/>
                <a:ea typeface="Combo"/>
                <a:cs typeface="Combo"/>
                <a:sym typeface="Combo"/>
              </a:rPr>
              <a:t>כלים לחקר טכנולוגיית החלל </a:t>
            </a:r>
            <a:endParaRPr b="1" i="0" sz="3600" u="none" cap="none" strike="noStrike">
              <a:solidFill>
                <a:srgbClr val="000000"/>
              </a:solidFill>
              <a:latin typeface="Combo"/>
              <a:ea typeface="Combo"/>
              <a:cs typeface="Combo"/>
              <a:sym typeface="Comb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"/>
          <p:cNvPicPr preferRelativeResize="0"/>
          <p:nvPr/>
        </p:nvPicPr>
        <p:blipFill rotWithShape="1">
          <a:blip r:embed="rId3">
            <a:alphaModFix/>
          </a:blip>
          <a:srcRect b="22899" l="18750" r="65307" t="61389"/>
          <a:stretch/>
        </p:blipFill>
        <p:spPr>
          <a:xfrm>
            <a:off x="377196" y="3704892"/>
            <a:ext cx="2481346" cy="1956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2"/>
          <p:cNvPicPr preferRelativeResize="0"/>
          <p:nvPr/>
        </p:nvPicPr>
        <p:blipFill rotWithShape="1">
          <a:blip r:embed="rId3">
            <a:alphaModFix/>
          </a:blip>
          <a:srcRect b="24274" l="54236" r="29914" t="61662"/>
          <a:stretch/>
        </p:blipFill>
        <p:spPr>
          <a:xfrm>
            <a:off x="6209843" y="3704892"/>
            <a:ext cx="2610629" cy="1853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b="45502" l="18749" r="65931" t="38146"/>
          <a:stretch/>
        </p:blipFill>
        <p:spPr>
          <a:xfrm>
            <a:off x="467544" y="874197"/>
            <a:ext cx="2435930" cy="2080221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2"/>
          <p:cNvPicPr preferRelativeResize="0"/>
          <p:nvPr/>
        </p:nvPicPr>
        <p:blipFill rotWithShape="1">
          <a:blip r:embed="rId3">
            <a:alphaModFix/>
          </a:blip>
          <a:srcRect b="24461" l="36371" r="48112" t="61497"/>
          <a:stretch/>
        </p:blipFill>
        <p:spPr>
          <a:xfrm>
            <a:off x="3215732" y="3704893"/>
            <a:ext cx="2560005" cy="1853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2"/>
          <p:cNvPicPr preferRelativeResize="0"/>
          <p:nvPr/>
        </p:nvPicPr>
        <p:blipFill rotWithShape="1">
          <a:blip r:embed="rId3">
            <a:alphaModFix/>
          </a:blip>
          <a:srcRect b="45502" l="54517" r="29913" t="38146"/>
          <a:stretch/>
        </p:blipFill>
        <p:spPr>
          <a:xfrm>
            <a:off x="6240444" y="874197"/>
            <a:ext cx="2526360" cy="2122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2"/>
          <p:cNvPicPr preferRelativeResize="0"/>
          <p:nvPr/>
        </p:nvPicPr>
        <p:blipFill rotWithShape="1">
          <a:blip r:embed="rId3">
            <a:alphaModFix/>
          </a:blip>
          <a:srcRect b="45633" l="36738" r="47563" t="38146"/>
          <a:stretch/>
        </p:blipFill>
        <p:spPr>
          <a:xfrm>
            <a:off x="3419872" y="874896"/>
            <a:ext cx="2529113" cy="209059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6" name="Google Shape;96;p2"/>
          <p:cNvCxnSpPr/>
          <p:nvPr/>
        </p:nvCxnSpPr>
        <p:spPr>
          <a:xfrm>
            <a:off x="377196" y="3373821"/>
            <a:ext cx="233733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7" name="Google Shape;97;p2"/>
          <p:cNvCxnSpPr/>
          <p:nvPr/>
        </p:nvCxnSpPr>
        <p:spPr>
          <a:xfrm>
            <a:off x="6392794" y="6093296"/>
            <a:ext cx="233733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8" name="Google Shape;98;p2"/>
          <p:cNvCxnSpPr/>
          <p:nvPr/>
        </p:nvCxnSpPr>
        <p:spPr>
          <a:xfrm>
            <a:off x="3215732" y="6093296"/>
            <a:ext cx="233733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9" name="Google Shape;99;p2"/>
          <p:cNvCxnSpPr/>
          <p:nvPr/>
        </p:nvCxnSpPr>
        <p:spPr>
          <a:xfrm>
            <a:off x="377196" y="6093296"/>
            <a:ext cx="233733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0" name="Google Shape;100;p2"/>
          <p:cNvCxnSpPr/>
          <p:nvPr/>
        </p:nvCxnSpPr>
        <p:spPr>
          <a:xfrm>
            <a:off x="6334959" y="3371755"/>
            <a:ext cx="233733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1" name="Google Shape;101;p2"/>
          <p:cNvCxnSpPr/>
          <p:nvPr/>
        </p:nvCxnSpPr>
        <p:spPr>
          <a:xfrm>
            <a:off x="3327069" y="3429000"/>
            <a:ext cx="233733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2" name="Google Shape;102;p2"/>
          <p:cNvSpPr txBox="1"/>
          <p:nvPr/>
        </p:nvSpPr>
        <p:spPr>
          <a:xfrm>
            <a:off x="2627784" y="6248680"/>
            <a:ext cx="6404246" cy="430887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לווין, טלסקופ, חללית, מעבורת חלל,  גישושית, תחנת חלל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35496" y="200834"/>
            <a:ext cx="8509112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התאימו לכל תמונה את הכלי לחקר החלל המתאים.</a:t>
            </a:r>
            <a:br>
              <a:rPr lang="iw-I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כל התאמה שווה נקודה. סה"כ ניתן להשיג עד 6 נקודות  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8076556" y="117678"/>
            <a:ext cx="936104" cy="874197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5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5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/>
          <p:nvPr/>
        </p:nvSpPr>
        <p:spPr>
          <a:xfrm>
            <a:off x="323528" y="260648"/>
            <a:ext cx="8509112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התאימו את ההגדרה לפירוש. </a:t>
            </a:r>
            <a:br>
              <a:rPr lang="iw-I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3"/>
          <p:cNvSpPr/>
          <p:nvPr/>
        </p:nvSpPr>
        <p:spPr>
          <a:xfrm>
            <a:off x="-36512" y="4224968"/>
            <a:ext cx="634593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המכלול שמרכיביו הם כל החומר והאנרגיה הקיימים במציאות הפיזית, וכן המרחב (לרבות החלל והזמן) שבו מתרחשים כל האירועים.</a:t>
            </a:r>
            <a:endParaRPr/>
          </a:p>
        </p:txBody>
      </p:sp>
      <p:sp>
        <p:nvSpPr>
          <p:cNvPr id="111" name="Google Shape;111;p3"/>
          <p:cNvSpPr txBox="1"/>
          <p:nvPr/>
        </p:nvSpPr>
        <p:spPr>
          <a:xfrm>
            <a:off x="5652120" y="980728"/>
            <a:ext cx="3252528" cy="58631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1" algn="r">
              <a:lnSpc>
                <a:spcPct val="208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rabicPeriod"/>
            </a:pPr>
            <a:r>
              <a:rPr lang="iw-IL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היקום</a:t>
            </a:r>
            <a:endParaRPr/>
          </a:p>
          <a:p>
            <a:pPr indent="-457200" lvl="0" marL="457200" marR="0" rtl="1" algn="r">
              <a:lnSpc>
                <a:spcPct val="208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rabicPeriod"/>
            </a:pPr>
            <a:r>
              <a:rPr lang="iw-IL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חלל שמיימי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1" algn="r">
              <a:lnSpc>
                <a:spcPct val="208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rabicPeriod"/>
            </a:pPr>
            <a:r>
              <a:rPr lang="iw-IL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גרם שמיים</a:t>
            </a:r>
            <a:endParaRPr/>
          </a:p>
          <a:p>
            <a:pPr indent="-457200" lvl="0" marL="457200" marR="0" rtl="1" algn="r">
              <a:lnSpc>
                <a:spcPct val="208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rabicPeriod"/>
            </a:pPr>
            <a:r>
              <a:rPr lang="iw-IL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מדעי החלל</a:t>
            </a:r>
            <a:endParaRPr/>
          </a:p>
          <a:p>
            <a:pPr indent="-457200" lvl="0" marL="457200" marR="0" rtl="1" algn="r">
              <a:lnSpc>
                <a:spcPct val="208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rabicPeriod"/>
            </a:pPr>
            <a:r>
              <a:rPr lang="iw-IL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מהירות האור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1" algn="r">
              <a:lnSpc>
                <a:spcPct val="208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rabicPeriod"/>
            </a:pPr>
            <a:r>
              <a:rPr lang="iw-IL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הנדסת חלל</a:t>
            </a:r>
            <a:endParaRPr/>
          </a:p>
          <a:p>
            <a:pPr indent="-457200" lvl="0" marL="457200" marR="0" rtl="1" algn="r">
              <a:lnSpc>
                <a:spcPct val="208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rabicPeriod"/>
            </a:pPr>
            <a:r>
              <a:rPr lang="iw-IL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כוח המשיכה</a:t>
            </a:r>
            <a:endParaRPr/>
          </a:p>
          <a:p>
            <a:pPr indent="-457200" lvl="0" marL="457200" marR="0" rtl="1" algn="r">
              <a:lnSpc>
                <a:spcPct val="208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rabicPeriod"/>
            </a:pPr>
            <a:r>
              <a:rPr lang="iw-IL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מהירות בריחה</a:t>
            </a:r>
            <a:endParaRPr/>
          </a:p>
          <a:p>
            <a:pPr indent="-304800" lvl="0" marL="457200" marR="0" rtl="1" algn="r">
              <a:lnSpc>
                <a:spcPct val="208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443866" y="4914631"/>
            <a:ext cx="58563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(כבידה, גרוויטציה) הכוח המושך את גרמי השמים זה אל זה. כוח הכובד הוא הכוח היחיד שיש לו השפעה במונחים אסטרונומיים. </a:t>
            </a:r>
            <a:endParaRPr/>
          </a:p>
        </p:txBody>
      </p:sp>
      <p:cxnSp>
        <p:nvCxnSpPr>
          <p:cNvPr id="113" name="Google Shape;113;p3"/>
          <p:cNvCxnSpPr/>
          <p:nvPr/>
        </p:nvCxnSpPr>
        <p:spPr>
          <a:xfrm>
            <a:off x="323528" y="1772816"/>
            <a:ext cx="8568952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4" name="Google Shape;114;p3"/>
          <p:cNvCxnSpPr/>
          <p:nvPr/>
        </p:nvCxnSpPr>
        <p:spPr>
          <a:xfrm>
            <a:off x="323528" y="2424768"/>
            <a:ext cx="8568952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5" name="Google Shape;115;p3"/>
          <p:cNvCxnSpPr/>
          <p:nvPr/>
        </p:nvCxnSpPr>
        <p:spPr>
          <a:xfrm>
            <a:off x="317970" y="3000832"/>
            <a:ext cx="8568952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6" name="Google Shape;116;p3"/>
          <p:cNvCxnSpPr/>
          <p:nvPr/>
        </p:nvCxnSpPr>
        <p:spPr>
          <a:xfrm>
            <a:off x="323528" y="3648904"/>
            <a:ext cx="8568952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7" name="Google Shape;117;p3"/>
          <p:cNvCxnSpPr/>
          <p:nvPr/>
        </p:nvCxnSpPr>
        <p:spPr>
          <a:xfrm>
            <a:off x="317970" y="4224968"/>
            <a:ext cx="8568952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8" name="Google Shape;118;p3"/>
          <p:cNvCxnSpPr/>
          <p:nvPr/>
        </p:nvCxnSpPr>
        <p:spPr>
          <a:xfrm>
            <a:off x="323528" y="4873040"/>
            <a:ext cx="8568952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9" name="Google Shape;119;p3"/>
          <p:cNvCxnSpPr/>
          <p:nvPr/>
        </p:nvCxnSpPr>
        <p:spPr>
          <a:xfrm>
            <a:off x="323528" y="5593120"/>
            <a:ext cx="8568952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0" name="Google Shape;120;p3"/>
          <p:cNvCxnSpPr/>
          <p:nvPr/>
        </p:nvCxnSpPr>
        <p:spPr>
          <a:xfrm>
            <a:off x="323528" y="6237312"/>
            <a:ext cx="8568952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1" name="Google Shape;121;p3"/>
          <p:cNvSpPr/>
          <p:nvPr/>
        </p:nvSpPr>
        <p:spPr>
          <a:xfrm>
            <a:off x="443866" y="1776696"/>
            <a:ext cx="58563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מכלול הענפים בהנדסה העוסקים בתכנון, פיתוח, יצור ושיגור לחלל של לווינים, חלליות וחלליות מאוישות.</a:t>
            </a:r>
            <a:endParaRPr/>
          </a:p>
        </p:txBody>
      </p:sp>
      <p:sp>
        <p:nvSpPr>
          <p:cNvPr id="122" name="Google Shape;122;p3"/>
          <p:cNvSpPr/>
          <p:nvPr/>
        </p:nvSpPr>
        <p:spPr>
          <a:xfrm>
            <a:off x="381092" y="1055766"/>
            <a:ext cx="592833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האור נע במהירות של 300,000 ק"מ בשנייה לא ניתן להגיע אליה ועל אחת כמה וכמה לעבור אותה. </a:t>
            </a:r>
            <a:endParaRPr/>
          </a:p>
        </p:txBody>
      </p:sp>
      <p:sp>
        <p:nvSpPr>
          <p:cNvPr id="123" name="Google Shape;123;p3"/>
          <p:cNvSpPr/>
          <p:nvPr/>
        </p:nvSpPr>
        <p:spPr>
          <a:xfrm>
            <a:off x="107504" y="3000832"/>
            <a:ext cx="619268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המדעים העוסקים בחקר היקום ותולדות התפתחותו ובחקר גרמי השמים, הרכבם ותנועתם.</a:t>
            </a:r>
            <a:endParaRPr/>
          </a:p>
        </p:txBody>
      </p:sp>
      <p:sp>
        <p:nvSpPr>
          <p:cNvPr id="124" name="Google Shape;124;p3"/>
          <p:cNvSpPr/>
          <p:nvPr/>
        </p:nvSpPr>
        <p:spPr>
          <a:xfrm>
            <a:off x="-972616" y="3727634"/>
            <a:ext cx="72728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עצם המצוי בחלל.</a:t>
            </a:r>
            <a:endParaRPr/>
          </a:p>
        </p:txBody>
      </p:sp>
      <p:sp>
        <p:nvSpPr>
          <p:cNvPr id="125" name="Google Shape;125;p3"/>
          <p:cNvSpPr/>
          <p:nvPr/>
        </p:nvSpPr>
        <p:spPr>
          <a:xfrm>
            <a:off x="-1044624" y="5737136"/>
            <a:ext cx="72728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המרחב המקיף את כדור הארץ או את מערכת השמש</a:t>
            </a:r>
            <a:endParaRPr/>
          </a:p>
        </p:txBody>
      </p:sp>
      <p:sp>
        <p:nvSpPr>
          <p:cNvPr id="126" name="Google Shape;126;p3"/>
          <p:cNvSpPr/>
          <p:nvPr/>
        </p:nvSpPr>
        <p:spPr>
          <a:xfrm>
            <a:off x="443866" y="2427670"/>
            <a:ext cx="58563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המהירות שעצם צריך לצבור על מנת להתנתק מכוח הכבידה של עצם שהוא מצוי על פניו.</a:t>
            </a:r>
            <a:endParaRPr/>
          </a:p>
        </p:txBody>
      </p:sp>
      <p:sp>
        <p:nvSpPr>
          <p:cNvPr id="127" name="Google Shape;127;p3"/>
          <p:cNvSpPr/>
          <p:nvPr/>
        </p:nvSpPr>
        <p:spPr>
          <a:xfrm>
            <a:off x="8076556" y="117678"/>
            <a:ext cx="936104" cy="874197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5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5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"/>
          <p:cNvSpPr txBox="1"/>
          <p:nvPr/>
        </p:nvSpPr>
        <p:spPr>
          <a:xfrm>
            <a:off x="323528" y="116632"/>
            <a:ext cx="8509112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מצאו את המילים בתפזורת.</a:t>
            </a:r>
            <a:br>
              <a:rPr lang="iw-I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כל מילה = נקודה. ניתן להשיג עד 11 נקודות 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4"/>
          <p:cNvSpPr/>
          <p:nvPr/>
        </p:nvSpPr>
        <p:spPr>
          <a:xfrm>
            <a:off x="8076556" y="117678"/>
            <a:ext cx="936104" cy="874197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5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5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4" name="Google Shape;13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0374" y="764704"/>
            <a:ext cx="7282026" cy="6026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 txBox="1"/>
          <p:nvPr/>
        </p:nvSpPr>
        <p:spPr>
          <a:xfrm>
            <a:off x="323528" y="260648"/>
            <a:ext cx="8509112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מי האיש בתמונה ומה ההישג הגדול שלו ?</a:t>
            </a:r>
            <a:br>
              <a:rPr lang="iw-I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2  נקודות לכל תשובה נכונה . סה"כ 8 נקודות 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5"/>
          <p:cNvSpPr/>
          <p:nvPr/>
        </p:nvSpPr>
        <p:spPr>
          <a:xfrm>
            <a:off x="8076556" y="117678"/>
            <a:ext cx="936104" cy="874197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5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5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://kavimvenekudot.files.wordpress.com/2012/10/neil_armstrong.jpg" id="141" name="Google Shape;14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44250" y="1306488"/>
            <a:ext cx="2654247" cy="354784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2" name="Google Shape;142;p5"/>
          <p:cNvCxnSpPr/>
          <p:nvPr/>
        </p:nvCxnSpPr>
        <p:spPr>
          <a:xfrm>
            <a:off x="5580112" y="5445224"/>
            <a:ext cx="2111642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3" name="Google Shape;143;p5"/>
          <p:cNvCxnSpPr/>
          <p:nvPr/>
        </p:nvCxnSpPr>
        <p:spPr>
          <a:xfrm>
            <a:off x="5580112" y="6165304"/>
            <a:ext cx="2111642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4" name="Google Shape;144;p5"/>
          <p:cNvCxnSpPr/>
          <p:nvPr/>
        </p:nvCxnSpPr>
        <p:spPr>
          <a:xfrm>
            <a:off x="1812286" y="5445224"/>
            <a:ext cx="2111642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5" name="Google Shape;145;p5"/>
          <p:cNvCxnSpPr/>
          <p:nvPr/>
        </p:nvCxnSpPr>
        <p:spPr>
          <a:xfrm>
            <a:off x="1812286" y="6165304"/>
            <a:ext cx="2111642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http://f.nanafiles.co.il/upload/62005/IsraBlog/8551/posts/2493947.jpg" id="146" name="Google Shape;146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88548" y="1306488"/>
            <a:ext cx="2666628" cy="3547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2014-11-18T13:58:45Z</dcterms:created>
  <dc:creator>Avivit Nagar</dc:creator>
</cp:coreProperties>
</file>